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5" r:id="rId7"/>
    <p:sldId id="260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09"/>
    <p:restoredTop sz="79483"/>
  </p:normalViewPr>
  <p:slideViewPr>
    <p:cSldViewPr snapToGrid="0" snapToObjects="1">
      <p:cViewPr varScale="1">
        <p:scale>
          <a:sx n="89" d="100"/>
          <a:sy n="89" d="100"/>
        </p:scale>
        <p:origin x="232" y="168"/>
      </p:cViewPr>
      <p:guideLst/>
    </p:cSldViewPr>
  </p:slideViewPr>
  <p:outlineViewPr>
    <p:cViewPr>
      <p:scale>
        <a:sx n="33" d="100"/>
        <a:sy n="33" d="100"/>
      </p:scale>
      <p:origin x="0" y="-112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B78250-078D-9642-8FD4-B240BEC7DBBB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8A2B84-D4DA-084F-9F0E-6C32179958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356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A2B84-D4DA-084F-9F0E-6C32179958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433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Softmax</a:t>
            </a:r>
            <a:r>
              <a:rPr lang="en-US" dirty="0"/>
              <a:t> function is typically used only in the output layer of a neural net to represent a probability distribution of possible outcomes of the network.</a:t>
            </a:r>
          </a:p>
          <a:p>
            <a:r>
              <a:rPr lang="en-US" b="1" dirty="0" err="1"/>
              <a:t>Relu</a:t>
            </a:r>
            <a:r>
              <a:rPr lang="en-US" dirty="0"/>
              <a:t> or rectified linear is a popular variant of activation functions </a:t>
            </a:r>
            <a:r>
              <a:rPr lang="en-US" dirty="0" err="1"/>
              <a:t>esp</a:t>
            </a:r>
            <a:r>
              <a:rPr lang="en-US" dirty="0"/>
              <a:t> in deep convolutional </a:t>
            </a:r>
            <a:r>
              <a:rPr lang="en-US" dirty="0" err="1"/>
              <a:t>nn</a:t>
            </a:r>
            <a:r>
              <a:rPr lang="en-US" dirty="0"/>
              <a:t> to impose non linearity to the incoming activations.</a:t>
            </a:r>
          </a:p>
          <a:p>
            <a:endParaRPr lang="en-US" dirty="0"/>
          </a:p>
          <a:p>
            <a:r>
              <a:rPr lang="en-US" dirty="0"/>
              <a:t>The typical cost function that one uses in logistic regression is computed by taking the average of all </a:t>
            </a:r>
            <a:r>
              <a:rPr lang="en-US" b="1" dirty="0"/>
              <a:t>cross</a:t>
            </a:r>
            <a:r>
              <a:rPr lang="en-US" dirty="0"/>
              <a:t>-entropies in the sample. The logistic loss is sometimes called </a:t>
            </a:r>
            <a:r>
              <a:rPr lang="en-US" b="1" dirty="0"/>
              <a:t>cross</a:t>
            </a:r>
            <a:r>
              <a:rPr lang="en-US" dirty="0"/>
              <a:t>-</a:t>
            </a:r>
            <a:r>
              <a:rPr lang="en-US" b="1" dirty="0"/>
              <a:t>entropy</a:t>
            </a:r>
            <a:r>
              <a:rPr lang="en-US" dirty="0"/>
              <a:t> loss.</a:t>
            </a:r>
          </a:p>
          <a:p>
            <a:r>
              <a:rPr lang="en-US" dirty="0"/>
              <a:t>Adam is an optimization algorithm that can used instead of the classical stochastic gradient descent procedure to update network weights iterative based in training data.</a:t>
            </a:r>
          </a:p>
          <a:p>
            <a:endParaRPr lang="en-US" dirty="0"/>
          </a:p>
          <a:p>
            <a:r>
              <a:rPr lang="en-US" dirty="0" err="1"/>
              <a:t>Model.Fit</a:t>
            </a:r>
            <a:r>
              <a:rPr lang="en-US" dirty="0"/>
              <a:t> - Trains the model for a fixed number of epochs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8A2B84-D4DA-084F-9F0E-6C32179958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28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8D55A-B100-AB45-86A2-9D209486C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EE1AE-B7E0-2B43-B095-828DF1277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10D727-E059-9F4D-98D2-210B0472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49B1A4-93DB-C54D-BD57-80D6981EB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C783E-96D4-0844-A165-9489823B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5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A3C03-7093-0A4E-AE25-94D4B20BF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D9758F-7FA8-EF49-8E33-0179288DF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E845F-D3F7-0649-B2C5-FBB69121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A3674-2334-CD4E-BCF1-48F457C11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D14FA-3FF0-3543-84A4-1A70758A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56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16F4E3-DA5C-2E4D-AB09-8AC7D4C4A4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4A3C3E-EC0B-9D4B-97B5-C0B39856E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7B15E-700F-5F4A-AB8F-3D6479F98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9C19C6-211C-5742-B00D-A680A3468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A0774-1B86-1D45-9800-49B4ACAC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7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77DF7-9795-634B-8EAC-F853BEB3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07DFA-D41F-E24B-8B23-FBCAC9186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97D96B-7E04-7441-88ED-CB9FF2CA5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74FFC-30F8-9848-A50F-DBF7FF111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44162-7BBA-C341-B4BB-2E748F4F5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04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1A088-75FB-7C4E-ACFD-36E536A82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800A8-50FA-2E45-9CEE-F270478B0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1D0A15-C902-464A-88A2-49297C19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6AA1C-688F-6441-A374-2216DD80A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84922-0BD7-5143-8297-DD66ABF57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71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FD6B7-45B7-8348-8BDF-460EF9303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88E4A-27C4-FF4E-BCAA-24FC49ACA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DD455-3059-F64B-BE87-36EAE596AE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336D85-AECC-8441-AC6B-C978A1432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5BE4A-2F08-DA49-9BAA-697B9B26C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CA269E-72CC-D34F-8B54-A4B60DFE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260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F6DF4-00E0-5040-B68A-D5B762774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0237B5-9C17-5D47-ABC6-1DE884E59F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028CAC-E037-F74A-9C4A-ABC2C424B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828DF6-C6B2-4C49-9DDD-26E021A50C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0E0930-CFA3-DD4E-AC66-537E052786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528404-B08C-BC47-B433-E2EFAABB8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A0A2F3-C65B-EA4B-9B63-A9617B7BB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6BD00F-D6F9-0143-814A-18371B7BA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10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0F481-68AA-864C-9177-18DA3F36B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0A34E4-B7BD-214F-97F3-8AC6570CF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9A1425-75FD-5B4A-8EA9-3F13BA4EB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D1938A-2A34-C440-AAAB-9EE1BF2BD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148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04B4E8-B841-5B41-B9A1-DF0314DBE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A32AA2-B206-7147-9EBE-82F07FCD5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8E0B6-591A-7943-9255-D41E306D0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1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2BBC6-90D5-AF4E-B9C8-EEA048940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D2CFA-9490-084B-9CBC-CB862CEDF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4724A0-8BF7-EE45-A875-9E2B5B1977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D91D62-5F49-2446-833A-9FB28A17B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2755FF-A38C-9249-8BAE-401A2334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D3D82-1051-0C46-A63E-14CAA052A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969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68EE2-FCC6-0841-9057-F3C1675E7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9C06C1-3A01-224D-A06E-129677D119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5E73E-776B-5A4B-9F27-A95E8AAFD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4E393-A077-D24F-8F21-91C5AD606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0CE86B-B1F6-E140-9139-D4D68A1B2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CF4A5-B212-FA48-BB46-4B300AB9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12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EE16EA-47C8-0E48-BB60-C3A8ABE5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014FC4-15C7-C84C-98C9-BD9059A9A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07557-7F94-4D48-95A7-F516452FF2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7D878-B7F1-6040-826E-72BA5BFA6445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9466D8-B050-8A46-8671-5EFED36B26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4F05D-DE24-0646-83B4-38994BE6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430677-333A-674F-A76F-A4171658A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90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localhost:600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DA034-39F5-D34B-991F-8929A5333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382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Video classification using Neural Networks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A1FB2E-C990-484F-A816-EB7DBD64A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55775"/>
            <a:ext cx="9144000" cy="1655762"/>
          </a:xfrm>
        </p:spPr>
        <p:txBody>
          <a:bodyPr>
            <a:noAutofit/>
          </a:bodyPr>
          <a:lstStyle/>
          <a:p>
            <a:r>
              <a:rPr lang="en-US" sz="2000" dirty="0"/>
              <a:t>Database used: Youtube-8M Database</a:t>
            </a:r>
          </a:p>
          <a:p>
            <a:r>
              <a:rPr lang="en-US" sz="2000" dirty="0"/>
              <a:t>ML Models Implemented: Logistic Regression, LSTM </a:t>
            </a:r>
          </a:p>
          <a:p>
            <a:r>
              <a:rPr lang="en-US" sz="2000" dirty="0"/>
              <a:t>ML Libraries used: TensorFlow, Scikit-Learn, Kaggle kernel, Ipython Kernel</a:t>
            </a:r>
          </a:p>
          <a:p>
            <a:r>
              <a:rPr lang="en-US" sz="2000" dirty="0"/>
              <a:t>Visualization Tools used: Tensor-Board, matplotlib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A8EBB5-26F4-4141-892D-E92C69F4B407}"/>
              </a:ext>
            </a:extLst>
          </p:cNvPr>
          <p:cNvSpPr txBox="1"/>
          <p:nvPr/>
        </p:nvSpPr>
        <p:spPr>
          <a:xfrm>
            <a:off x="2470068" y="4952201"/>
            <a:ext cx="70658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002060"/>
                </a:solidFill>
              </a:rPr>
              <a:t>Nitish Gaddam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</a:rPr>
              <a:t>Boston University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</a:rPr>
              <a:t>MET CS 767 - Machine Learning </a:t>
            </a:r>
          </a:p>
        </p:txBody>
      </p:sp>
    </p:spTree>
    <p:extLst>
      <p:ext uri="{BB962C8B-B14F-4D97-AF65-F5344CB8AC3E}">
        <p14:creationId xmlns:p14="http://schemas.microsoft.com/office/powerpoint/2010/main" val="507689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0C894-1611-F74F-863C-127C57F04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Questions as time allows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3FCDD-A9F4-BB47-AB41-9E68ADAB0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300000"/>
              </a:lnSpc>
              <a:buNone/>
            </a:pPr>
            <a:r>
              <a:rPr lang="en-US" sz="6000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562111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C3464-0C77-A647-B3A6-B8CA6330E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10" y="365125"/>
            <a:ext cx="6792686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C9898-4C08-E946-A984-8BD38324D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510" y="1690688"/>
            <a:ext cx="6792686" cy="4351338"/>
          </a:xfrm>
        </p:spPr>
        <p:txBody>
          <a:bodyPr>
            <a:normAutofit/>
          </a:bodyPr>
          <a:lstStyle/>
          <a:p>
            <a:endParaRPr lang="en-US" sz="2000" dirty="0"/>
          </a:p>
          <a:p>
            <a:r>
              <a:rPr lang="en-US" sz="2000" dirty="0"/>
              <a:t>Youtube-8M (V.2) Dataset</a:t>
            </a:r>
          </a:p>
          <a:p>
            <a:r>
              <a:rPr lang="en-US" sz="2000" dirty="0"/>
              <a:t>7 Million individual videos with half a million hours (~50 yrs.) </a:t>
            </a:r>
          </a:p>
          <a:p>
            <a:r>
              <a:rPr lang="en-US" sz="2000" dirty="0"/>
              <a:t>Complexity and ambiguity of the interrelations between linguistic terms and audio-visual content of the video.</a:t>
            </a:r>
          </a:p>
          <a:p>
            <a:r>
              <a:rPr lang="en-US" sz="2000" dirty="0"/>
              <a:t>3.4 Avg Labels per video</a:t>
            </a:r>
          </a:p>
          <a:p>
            <a:r>
              <a:rPr lang="en-US" sz="2000" dirty="0"/>
              <a:t>The target annotation vocabulary consists of 4716 Knowledge Graph entities</a:t>
            </a:r>
          </a:p>
          <a:p>
            <a:pPr lvl="1"/>
            <a:r>
              <a:rPr lang="en-US" sz="2000" dirty="0"/>
              <a:t>Includes both coarse and fine-grained entities</a:t>
            </a:r>
          </a:p>
          <a:p>
            <a:pPr lvl="1"/>
            <a:r>
              <a:rPr lang="en-US" sz="2000" dirty="0"/>
              <a:t>These entities have been semi-automatically curated and manually verified by 3 raters to be visually recognizable.</a:t>
            </a:r>
          </a:p>
          <a:p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8B1936-7FFC-4A46-8DEA-0401905F0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5037" y="3528249"/>
            <a:ext cx="4498809" cy="316583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3AAC46E-4598-094C-90B6-D4A1A65004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038" y="186988"/>
            <a:ext cx="4498808" cy="322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98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5666C-07A3-F648-9BFE-0ED6F94FA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9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64AD7-787A-A84C-8D69-2BE177F55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7485"/>
            <a:ext cx="10515600" cy="2904465"/>
          </a:xfrm>
        </p:spPr>
        <p:txBody>
          <a:bodyPr>
            <a:normAutofit/>
          </a:bodyPr>
          <a:lstStyle/>
          <a:p>
            <a:r>
              <a:rPr lang="en-US" sz="2000" dirty="0"/>
              <a:t>Python 2.7+ </a:t>
            </a:r>
          </a:p>
          <a:p>
            <a:endParaRPr lang="en-US" dirty="0"/>
          </a:p>
          <a:p>
            <a:r>
              <a:rPr lang="en-US" sz="2000" dirty="0"/>
              <a:t>TensorFlow 1.0.0 or higher</a:t>
            </a:r>
          </a:p>
          <a:p>
            <a:endParaRPr lang="en-US" dirty="0"/>
          </a:p>
          <a:p>
            <a:r>
              <a:rPr lang="en-US" sz="2000" dirty="0"/>
              <a:t>Memory Allocation for Data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3AE1EF-8A05-5B43-8915-A6CC68C98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288727"/>
            <a:ext cx="4826000" cy="546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9C9C88-7081-5041-B3EA-3E4AB9D82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250" y="2234409"/>
            <a:ext cx="6413500" cy="55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972BFE-1078-B948-92B8-C81F6D9CAB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0075" y="3175104"/>
            <a:ext cx="7448550" cy="6969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D5FAE90-C0B7-1D4C-9179-6DF2E64DA105}"/>
              </a:ext>
            </a:extLst>
          </p:cNvPr>
          <p:cNvSpPr txBox="1"/>
          <p:nvPr/>
        </p:nvSpPr>
        <p:spPr>
          <a:xfrm>
            <a:off x="838200" y="4253939"/>
            <a:ext cx="10515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 numpy as np  </a:t>
            </a:r>
            <a:r>
              <a:rPr lang="en-US" dirty="0">
                <a:solidFill>
                  <a:srgbClr val="7030A0"/>
                </a:solidFill>
              </a:rPr>
              <a:t># linear algebra</a:t>
            </a:r>
          </a:p>
          <a:p>
            <a:r>
              <a:rPr lang="en-US" dirty="0"/>
              <a:t>import pandas as pd  </a:t>
            </a:r>
            <a:r>
              <a:rPr lang="en-US" dirty="0">
                <a:solidFill>
                  <a:srgbClr val="7030A0"/>
                </a:solidFill>
              </a:rPr>
              <a:t># data processing, CSV file I/O (e.g. pd.read_csv)</a:t>
            </a:r>
          </a:p>
          <a:p>
            <a:r>
              <a:rPr lang="en-US" dirty="0"/>
              <a:t>from matplotlib import pyplot as plt  </a:t>
            </a:r>
            <a:r>
              <a:rPr lang="en-US" dirty="0">
                <a:solidFill>
                  <a:srgbClr val="7030A0"/>
                </a:solidFill>
              </a:rPr>
              <a:t>#e.g., creates a figure, creates a plotting area in a figure, plots some lines in a plotting area, decorates the plot with labels, etc.</a:t>
            </a:r>
          </a:p>
          <a:p>
            <a:endParaRPr lang="en-US" dirty="0">
              <a:solidFill>
                <a:srgbClr val="7030A0"/>
              </a:solidFill>
            </a:endParaRPr>
          </a:p>
          <a:p>
            <a:r>
              <a:rPr lang="en-US" dirty="0"/>
              <a:t>from keras.models import Sequential  </a:t>
            </a:r>
            <a:r>
              <a:rPr lang="en-US" dirty="0">
                <a:solidFill>
                  <a:srgbClr val="7030A0"/>
                </a:solidFill>
              </a:rPr>
              <a:t># Sequential model is a linear stack of layers </a:t>
            </a:r>
          </a:p>
          <a:p>
            <a:r>
              <a:rPr lang="en-US" dirty="0"/>
              <a:t>from keras.layers import Dense  </a:t>
            </a:r>
            <a:r>
              <a:rPr lang="en-US" dirty="0">
                <a:solidFill>
                  <a:srgbClr val="7030A0"/>
                </a:solidFill>
              </a:rPr>
              <a:t># Just your regular densely-connected NN layer. </a:t>
            </a:r>
          </a:p>
          <a:p>
            <a:r>
              <a:rPr lang="en-US" dirty="0"/>
              <a:t>from keras.layers import LSTM  </a:t>
            </a:r>
            <a:r>
              <a:rPr lang="en-US" dirty="0">
                <a:solidFill>
                  <a:srgbClr val="7030A0"/>
                </a:solidFill>
              </a:rPr>
              <a:t># Long Short-Term Memory layer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309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992B8-DB78-3841-958F-63E1941F4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11215688" cy="1325563"/>
          </a:xfrm>
        </p:spPr>
        <p:txBody>
          <a:bodyPr/>
          <a:lstStyle/>
          <a:p>
            <a:pPr algn="ctr"/>
            <a:r>
              <a:rPr lang="en-US" sz="4000" dirty="0">
                <a:solidFill>
                  <a:srgbClr val="002060"/>
                </a:solidFill>
              </a:rPr>
              <a:t>Design Phase 1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211CE7-DAB6-0D42-9E33-B62781E213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6271" y="3287100"/>
            <a:ext cx="3862386" cy="24956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17A2C3-EC58-7E47-818F-0E275A619F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967" y="4174879"/>
            <a:ext cx="3787774" cy="25118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1AC5BD-2854-3644-BEFA-0AD0134A3427}"/>
              </a:ext>
            </a:extLst>
          </p:cNvPr>
          <p:cNvSpPr txBox="1"/>
          <p:nvPr/>
        </p:nvSpPr>
        <p:spPr>
          <a:xfrm>
            <a:off x="328612" y="996904"/>
            <a:ext cx="113442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Import the Database as a TensorFlow record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Understand the design of each record and analyze both audio and video-level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F05340D-DC62-934E-83E0-6FC9C4298B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1728083"/>
            <a:ext cx="9665654" cy="15599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F0BB23-471B-9E4D-A9E8-F08EF1F2C94C}"/>
              </a:ext>
            </a:extLst>
          </p:cNvPr>
          <p:cNvSpPr txBox="1"/>
          <p:nvPr/>
        </p:nvSpPr>
        <p:spPr>
          <a:xfrm>
            <a:off x="4488657" y="4905633"/>
            <a:ext cx="40266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t-Distributed Stochastic Neighbor Embedding (t-SNE) </a:t>
            </a:r>
            <a:r>
              <a:rPr lang="en-US" dirty="0"/>
              <a:t>is a technique for dimensionality reduction that is particularly well suited for the visualization of high-dimensional datasets.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C8417E-7A28-3B4F-A6C3-78E9567D3757}"/>
              </a:ext>
            </a:extLst>
          </p:cNvPr>
          <p:cNvSpPr txBox="1"/>
          <p:nvPr/>
        </p:nvSpPr>
        <p:spPr>
          <a:xfrm>
            <a:off x="4488657" y="3330246"/>
            <a:ext cx="374031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7030A0"/>
                </a:solidFill>
              </a:rPr>
              <a:t>draw_network </a:t>
            </a:r>
            <a:r>
              <a:rPr lang="en-US" dirty="0"/>
              <a:t>is a technique to  draw a graph with Matplotlib with options for node positions, labeling, titles, and many other drawing features. </a:t>
            </a:r>
          </a:p>
        </p:txBody>
      </p:sp>
    </p:spTree>
    <p:extLst>
      <p:ext uri="{BB962C8B-B14F-4D97-AF65-F5344CB8AC3E}">
        <p14:creationId xmlns:p14="http://schemas.microsoft.com/office/powerpoint/2010/main" val="2783175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9A69A-B6CF-7546-9A3F-F51C39212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Design Phase 2 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2D7E5F7-4F5A-D243-A899-674DBBAE86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6225" y="2312244"/>
            <a:ext cx="6781800" cy="1944176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62D2553-2C85-3541-ACF3-F688AA8346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450" y="5385981"/>
            <a:ext cx="10071100" cy="50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BE0E400-09D2-3D4E-A6FF-1598179060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4015" y="2327047"/>
            <a:ext cx="4714994" cy="29147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8AF231A-379F-5B4C-B887-9C973AFDD69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199" y="6029325"/>
            <a:ext cx="10068541" cy="63739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C04D614-3D9F-9F4E-985F-121EE9F51BC2}"/>
              </a:ext>
            </a:extLst>
          </p:cNvPr>
          <p:cNvSpPr txBox="1"/>
          <p:nvPr/>
        </p:nvSpPr>
        <p:spPr>
          <a:xfrm>
            <a:off x="276225" y="1140897"/>
            <a:ext cx="114538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Let’s read the frame-level data due to execution time, we're only going to read the first video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B9C3E6-C6CE-B849-958F-466A40B4FE55}"/>
              </a:ext>
            </a:extLst>
          </p:cNvPr>
          <p:cNvSpPr txBox="1"/>
          <p:nvPr/>
        </p:nvSpPr>
        <p:spPr>
          <a:xfrm>
            <a:off x="276224" y="1514469"/>
            <a:ext cx="106243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Now, we add our Neural Network layers. We start the training with a few LSTM layers, following which we use a few Dense layers. Here we use </a:t>
            </a:r>
            <a:r>
              <a:rPr lang="en-US" sz="2000" dirty="0" err="1"/>
              <a:t>relu</a:t>
            </a:r>
            <a:r>
              <a:rPr lang="en-US" sz="2000" dirty="0"/>
              <a:t> and </a:t>
            </a:r>
            <a:r>
              <a:rPr lang="en-US" sz="2000" dirty="0" err="1"/>
              <a:t>softmax</a:t>
            </a:r>
            <a:r>
              <a:rPr lang="en-US" sz="2000" dirty="0"/>
              <a:t> activation functions.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FB9B8EF-3654-3544-858E-1F44741AA81E}"/>
              </a:ext>
            </a:extLst>
          </p:cNvPr>
          <p:cNvSpPr txBox="1"/>
          <p:nvPr/>
        </p:nvSpPr>
        <p:spPr>
          <a:xfrm>
            <a:off x="276225" y="4391764"/>
            <a:ext cx="6781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now, let's read the frame-level data due to execution time, we're only going to read the first video, now, let's read the frame-level data due to execution time, we're only going to read the first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366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84DFA-6131-8D4A-98E3-D590C1023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Design Phase 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B2812-8F8A-2B48-937E-458B266D9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1563"/>
            <a:ext cx="10515600" cy="5105400"/>
          </a:xfrm>
        </p:spPr>
        <p:txBody>
          <a:bodyPr>
            <a:normAutofit/>
          </a:bodyPr>
          <a:lstStyle/>
          <a:p>
            <a:r>
              <a:rPr lang="en-US" sz="2000" dirty="0"/>
              <a:t>Training on Video-level features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Evaluation and Inference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View the result on </a:t>
            </a:r>
            <a:r>
              <a:rPr lang="en-US" sz="2000" dirty="0" err="1"/>
              <a:t>Tensorboard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Navigate to </a:t>
            </a:r>
            <a:r>
              <a:rPr lang="en-US" sz="2000" dirty="0">
                <a:hlinkClick r:id="rId2"/>
              </a:rPr>
              <a:t>http://localhost:6006</a:t>
            </a:r>
            <a:r>
              <a:rPr lang="en-US" sz="2000" dirty="0"/>
              <a:t> to view results on </a:t>
            </a:r>
            <a:r>
              <a:rPr lang="en-US" sz="2000" dirty="0" err="1"/>
              <a:t>TensorBoard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CB9103-926E-694F-9498-FE9C4BD184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77654"/>
            <a:ext cx="8963024" cy="7041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8ED37E3-92EE-6645-8479-2DBA6B9AF4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658072"/>
            <a:ext cx="10394950" cy="5846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EE6911D-6A8C-9842-BD5C-9D981D8647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849140"/>
            <a:ext cx="11290300" cy="6477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16695A-38F6-1545-988C-206E6C205E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9416" y="2616896"/>
            <a:ext cx="2922584" cy="4242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94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A3F4A-49ED-F945-9EF6-B827F8C34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30574-32A5-334D-8034-D14786AB2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013"/>
            <a:ext cx="10515600" cy="4351338"/>
          </a:xfrm>
        </p:spPr>
        <p:txBody>
          <a:bodyPr/>
          <a:lstStyle/>
          <a:p>
            <a:r>
              <a:rPr lang="en-US" dirty="0"/>
              <a:t>Phase 1 Demo</a:t>
            </a:r>
          </a:p>
          <a:p>
            <a:pPr lvl="1"/>
            <a:r>
              <a:rPr lang="en-US" dirty="0"/>
              <a:t>Import one Frame of Data</a:t>
            </a:r>
          </a:p>
          <a:p>
            <a:pPr lvl="1"/>
            <a:r>
              <a:rPr lang="en-US" dirty="0"/>
              <a:t>Explore the Data</a:t>
            </a:r>
          </a:p>
          <a:p>
            <a:r>
              <a:rPr lang="en-US" dirty="0"/>
              <a:t>Phase 2 Demo</a:t>
            </a:r>
          </a:p>
          <a:p>
            <a:pPr lvl="1"/>
            <a:r>
              <a:rPr lang="en-US" dirty="0"/>
              <a:t>Implement an LSTM on the Frame level data obtained from Phase 1 </a:t>
            </a:r>
          </a:p>
          <a:p>
            <a:r>
              <a:rPr lang="en-US" dirty="0"/>
              <a:t>Phase 3 Demo</a:t>
            </a:r>
          </a:p>
          <a:p>
            <a:pPr lvl="1"/>
            <a:r>
              <a:rPr lang="en-US" dirty="0"/>
              <a:t>Import all the Frames from the Youtube-8M Dataset</a:t>
            </a:r>
          </a:p>
          <a:p>
            <a:pPr lvl="1"/>
            <a:r>
              <a:rPr lang="en-US" dirty="0"/>
              <a:t>Train the data on a Logistic Model</a:t>
            </a:r>
          </a:p>
          <a:p>
            <a:pPr lvl="1"/>
            <a:r>
              <a:rPr lang="en-US" dirty="0"/>
              <a:t>Evaluate and infer this model</a:t>
            </a:r>
          </a:p>
          <a:p>
            <a:pPr lvl="1"/>
            <a:r>
              <a:rPr lang="en-US" dirty="0"/>
              <a:t>Connect the model to </a:t>
            </a:r>
            <a:r>
              <a:rPr lang="en-US" dirty="0" err="1"/>
              <a:t>TensorBoard</a:t>
            </a:r>
            <a:r>
              <a:rPr lang="en-US" dirty="0"/>
              <a:t> and view the results obtained</a:t>
            </a:r>
          </a:p>
        </p:txBody>
      </p:sp>
    </p:spTree>
    <p:extLst>
      <p:ext uri="{BB962C8B-B14F-4D97-AF65-F5344CB8AC3E}">
        <p14:creationId xmlns:p14="http://schemas.microsoft.com/office/powerpoint/2010/main" val="3524575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40E6-918B-BD4A-A01A-B6E06B799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4991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What did not work and why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E39A6-F50C-7D49-BD0C-BB5993A26C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Could implement the LSTM on a single Frame using a kernel, but could not implement it on the entire Dataset.</a:t>
            </a:r>
          </a:p>
          <a:p>
            <a:r>
              <a:rPr lang="en-US" sz="2000" dirty="0"/>
              <a:t>Machine Limitations caused trouble because of vast training time and limited cloud resources.  </a:t>
            </a:r>
          </a:p>
          <a:p>
            <a:endParaRPr lang="en-US" sz="2000" dirty="0"/>
          </a:p>
        </p:txBody>
      </p:sp>
      <p:pic>
        <p:nvPicPr>
          <p:cNvPr id="1026" name="Picture 2" descr="demo.gif">
            <a:extLst>
              <a:ext uri="{FF2B5EF4-FFF2-40B4-BE49-F238E27FC236}">
                <a16:creationId xmlns:a16="http://schemas.microsoft.com/office/drawing/2014/main" id="{B0A4A817-F516-034E-B44B-753B2CD98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2869925"/>
            <a:ext cx="5678487" cy="388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9EC904B-59A8-5B44-A051-9F560566C7ED}"/>
              </a:ext>
            </a:extLst>
          </p:cNvPr>
          <p:cNvSpPr txBox="1"/>
          <p:nvPr/>
        </p:nvSpPr>
        <p:spPr>
          <a:xfrm>
            <a:off x="838200" y="3401129"/>
            <a:ext cx="54054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Tried to implement a Flask application using the trained data obtained to show real time video classification.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4883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E2DA4-7F81-394B-B996-CFA179E7E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worked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CE7DB-48FB-AE41-ACF7-19C8F9A58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Could understand and separate frame-Level, audio-level, video-level data.</a:t>
            </a:r>
          </a:p>
          <a:p>
            <a:r>
              <a:rPr lang="en-US" dirty="0"/>
              <a:t>Visualized the data available successfully</a:t>
            </a:r>
          </a:p>
          <a:p>
            <a:r>
              <a:rPr lang="en-US" dirty="0"/>
              <a:t>Implemented Dense NN and LSTM on the Data</a:t>
            </a:r>
          </a:p>
          <a:p>
            <a:r>
              <a:rPr lang="en-US" dirty="0"/>
              <a:t>Trained and evaluated large scale data using Logistic Regression Classifier </a:t>
            </a:r>
          </a:p>
          <a:p>
            <a:r>
              <a:rPr lang="en-US" dirty="0"/>
              <a:t>Visualized the obtained model on </a:t>
            </a:r>
            <a:r>
              <a:rPr lang="en-US" dirty="0" err="1"/>
              <a:t>TensorBoard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992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1777</TotalTime>
  <Words>740</Words>
  <Application>Microsoft Macintosh PowerPoint</Application>
  <PresentationFormat>Widescreen</PresentationFormat>
  <Paragraphs>82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Video classification using Neural Networks </vt:lpstr>
      <vt:lpstr>Description</vt:lpstr>
      <vt:lpstr>Requirements </vt:lpstr>
      <vt:lpstr>Design Phase 1 </vt:lpstr>
      <vt:lpstr>Design Phase 2 </vt:lpstr>
      <vt:lpstr>Design Phase 3</vt:lpstr>
      <vt:lpstr>Demo </vt:lpstr>
      <vt:lpstr>What did not work and why  </vt:lpstr>
      <vt:lpstr>What worked</vt:lpstr>
      <vt:lpstr>Questions as time allows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</dc:title>
  <dc:creator>Microsoft Office User</dc:creator>
  <cp:lastModifiedBy>Microsoft Office User</cp:lastModifiedBy>
  <cp:revision>23</cp:revision>
  <dcterms:created xsi:type="dcterms:W3CDTF">2018-04-24T23:58:32Z</dcterms:created>
  <dcterms:modified xsi:type="dcterms:W3CDTF">2018-04-26T06:17:59Z</dcterms:modified>
</cp:coreProperties>
</file>

<file path=docProps/thumbnail.jpeg>
</file>